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72" r:id="rId11"/>
    <p:sldId id="285" r:id="rId12"/>
    <p:sldId id="273" r:id="rId13"/>
    <p:sldId id="286" r:id="rId14"/>
    <p:sldId id="336" r:id="rId15"/>
    <p:sldId id="275" r:id="rId16"/>
    <p:sldId id="274" r:id="rId17"/>
    <p:sldId id="335" r:id="rId18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esktop\&#1075;&#1077;&#1087;%20&#1074;%20&#1079;&#1072;%204%20&#1084;&#1110;&#1089;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esktop\&#1064;&#1090;&#1072;&#1073;%20&#1087;&#1086;%20&#1075;&#1077;&#1087;%20&#1042;\&#1075;&#1077;&#1087;%20&#1074;%20&#1079;&#1072;%204%20&#1084;&#1110;&#1089;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esktop\&#1075;&#1077;&#1087;%20&#1074;%20&#1079;&#1072;%204%20&#1084;&#1110;&#1089;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щеплення!$G$1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ED-44E1-B554-0FB2EF521C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щеплення!$F$2:$F$27</c:f>
              <c:strCache>
                <c:ptCount val="26"/>
                <c:pt idx="0">
                  <c:v>м.Київ</c:v>
                </c:pt>
                <c:pt idx="1">
                  <c:v>Полтавська</c:v>
                </c:pt>
                <c:pt idx="2">
                  <c:v>Дніпропетровська</c:v>
                </c:pt>
                <c:pt idx="3">
                  <c:v>Кіровоградська</c:v>
                </c:pt>
                <c:pt idx="4">
                  <c:v>Луганська</c:v>
                </c:pt>
                <c:pt idx="5">
                  <c:v>Херсонська</c:v>
                </c:pt>
                <c:pt idx="6">
                  <c:v>Миколаївська</c:v>
                </c:pt>
                <c:pt idx="7">
                  <c:v>Вінницька</c:v>
                </c:pt>
                <c:pt idx="8">
                  <c:v>Сумська</c:v>
                </c:pt>
                <c:pt idx="9">
                  <c:v>Чернігівська</c:v>
                </c:pt>
                <c:pt idx="10">
                  <c:v>Черкаська</c:v>
                </c:pt>
                <c:pt idx="11">
                  <c:v>Запорізька</c:v>
                </c:pt>
                <c:pt idx="12">
                  <c:v>ПО УКРАЇНІ</c:v>
                </c:pt>
                <c:pt idx="13">
                  <c:v>Хмельницька</c:v>
                </c:pt>
                <c:pt idx="14">
                  <c:v>Донецька</c:v>
                </c:pt>
                <c:pt idx="15">
                  <c:v>Харківська</c:v>
                </c:pt>
                <c:pt idx="16">
                  <c:v>Київська</c:v>
                </c:pt>
                <c:pt idx="17">
                  <c:v>Житомирська</c:v>
                </c:pt>
                <c:pt idx="18">
                  <c:v>Одеська</c:v>
                </c:pt>
                <c:pt idx="19">
                  <c:v>Ів.-Франківська</c:v>
                </c:pt>
                <c:pt idx="20">
                  <c:v>Чернівецька</c:v>
                </c:pt>
                <c:pt idx="21">
                  <c:v>Рівненська</c:v>
                </c:pt>
                <c:pt idx="22">
                  <c:v>Львівська</c:v>
                </c:pt>
                <c:pt idx="23">
                  <c:v>Тернопільська</c:v>
                </c:pt>
                <c:pt idx="24">
                  <c:v>Волинська</c:v>
                </c:pt>
                <c:pt idx="25">
                  <c:v>Закарпатська</c:v>
                </c:pt>
              </c:strCache>
            </c:strRef>
          </c:cat>
          <c:val>
            <c:numRef>
              <c:f>щеплення!$G$2:$G$27</c:f>
              <c:numCache>
                <c:formatCode>General</c:formatCode>
                <c:ptCount val="26"/>
                <c:pt idx="0">
                  <c:v>31.4</c:v>
                </c:pt>
                <c:pt idx="1">
                  <c:v>27.9</c:v>
                </c:pt>
                <c:pt idx="2">
                  <c:v>26.8</c:v>
                </c:pt>
                <c:pt idx="3">
                  <c:v>26.4</c:v>
                </c:pt>
                <c:pt idx="4">
                  <c:v>25.8</c:v>
                </c:pt>
                <c:pt idx="5">
                  <c:v>25.4</c:v>
                </c:pt>
                <c:pt idx="6">
                  <c:v>25.3</c:v>
                </c:pt>
                <c:pt idx="7">
                  <c:v>24.4</c:v>
                </c:pt>
                <c:pt idx="8">
                  <c:v>24.3</c:v>
                </c:pt>
                <c:pt idx="9">
                  <c:v>24.1</c:v>
                </c:pt>
                <c:pt idx="10">
                  <c:v>23.4</c:v>
                </c:pt>
                <c:pt idx="11">
                  <c:v>22.4</c:v>
                </c:pt>
                <c:pt idx="12">
                  <c:v>22.1</c:v>
                </c:pt>
                <c:pt idx="13">
                  <c:v>22</c:v>
                </c:pt>
                <c:pt idx="14">
                  <c:v>21.8</c:v>
                </c:pt>
                <c:pt idx="15">
                  <c:v>21.3</c:v>
                </c:pt>
                <c:pt idx="16">
                  <c:v>21.2</c:v>
                </c:pt>
                <c:pt idx="17">
                  <c:v>21.1</c:v>
                </c:pt>
                <c:pt idx="18">
                  <c:v>19.100000000000001</c:v>
                </c:pt>
                <c:pt idx="19">
                  <c:v>18.100000000000001</c:v>
                </c:pt>
                <c:pt idx="20">
                  <c:v>17.8</c:v>
                </c:pt>
                <c:pt idx="21">
                  <c:v>17.7</c:v>
                </c:pt>
                <c:pt idx="22">
                  <c:v>17.5</c:v>
                </c:pt>
                <c:pt idx="23">
                  <c:v>17.100000000000001</c:v>
                </c:pt>
                <c:pt idx="24">
                  <c:v>16.899999999999999</c:v>
                </c:pt>
                <c:pt idx="25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ED-44E1-B554-0FB2EF521C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8978440"/>
        <c:axId val="399070608"/>
      </c:barChart>
      <c:catAx>
        <c:axId val="398978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070608"/>
        <c:crosses val="autoZero"/>
        <c:auto val="1"/>
        <c:lblAlgn val="ctr"/>
        <c:lblOffset val="100"/>
        <c:noMultiLvlLbl val="0"/>
      </c:catAx>
      <c:valAx>
        <c:axId val="399070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8978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F-445E-A911-D0F356B2AF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нр!$A$2:$A$27</c:f>
              <c:strCache>
                <c:ptCount val="26"/>
                <c:pt idx="0">
                  <c:v>Миколаївська</c:v>
                </c:pt>
                <c:pt idx="1">
                  <c:v>Сумська</c:v>
                </c:pt>
                <c:pt idx="2">
                  <c:v>Херсонська</c:v>
                </c:pt>
                <c:pt idx="3">
                  <c:v>Чернівецька</c:v>
                </c:pt>
                <c:pt idx="4">
                  <c:v>Дніпропетровська</c:v>
                </c:pt>
                <c:pt idx="5">
                  <c:v>Луганська</c:v>
                </c:pt>
                <c:pt idx="6">
                  <c:v>Запорізька</c:v>
                </c:pt>
                <c:pt idx="7">
                  <c:v>Черкаська</c:v>
                </c:pt>
                <c:pt idx="8">
                  <c:v>Житомирська</c:v>
                </c:pt>
                <c:pt idx="9">
                  <c:v>Полтавська</c:v>
                </c:pt>
                <c:pt idx="10">
                  <c:v>Вінницька</c:v>
                </c:pt>
                <c:pt idx="11">
                  <c:v>Київська</c:v>
                </c:pt>
                <c:pt idx="12">
                  <c:v>Хмельницька</c:v>
                </c:pt>
                <c:pt idx="13">
                  <c:v>Ів.-Франківська</c:v>
                </c:pt>
                <c:pt idx="14">
                  <c:v>Чернігівська</c:v>
                </c:pt>
                <c:pt idx="15">
                  <c:v>по Україні</c:v>
                </c:pt>
                <c:pt idx="16">
                  <c:v>Закарпатська</c:v>
                </c:pt>
                <c:pt idx="17">
                  <c:v>Львівська</c:v>
                </c:pt>
                <c:pt idx="18">
                  <c:v>Рівненська</c:v>
                </c:pt>
                <c:pt idx="19">
                  <c:v>Волинська</c:v>
                </c:pt>
                <c:pt idx="20">
                  <c:v>Кіровоградська</c:v>
                </c:pt>
                <c:pt idx="21">
                  <c:v>Донецька</c:v>
                </c:pt>
                <c:pt idx="22">
                  <c:v>м.Київ</c:v>
                </c:pt>
                <c:pt idx="23">
                  <c:v>Тернопільська</c:v>
                </c:pt>
                <c:pt idx="24">
                  <c:v>Одеська</c:v>
                </c:pt>
                <c:pt idx="25">
                  <c:v>Харківська</c:v>
                </c:pt>
              </c:strCache>
            </c:strRef>
          </c:cat>
          <c:val>
            <c:numRef>
              <c:f>нр!$B$2:$B$27</c:f>
              <c:numCache>
                <c:formatCode>General</c:formatCode>
                <c:ptCount val="26"/>
                <c:pt idx="0">
                  <c:v>89.2</c:v>
                </c:pt>
                <c:pt idx="1">
                  <c:v>89.2</c:v>
                </c:pt>
                <c:pt idx="2">
                  <c:v>85.7</c:v>
                </c:pt>
                <c:pt idx="3">
                  <c:v>78.599999999999994</c:v>
                </c:pt>
                <c:pt idx="4">
                  <c:v>76.5</c:v>
                </c:pt>
                <c:pt idx="5">
                  <c:v>75.7</c:v>
                </c:pt>
                <c:pt idx="6">
                  <c:v>75.599999999999994</c:v>
                </c:pt>
                <c:pt idx="7">
                  <c:v>75.5</c:v>
                </c:pt>
                <c:pt idx="8">
                  <c:v>73.900000000000006</c:v>
                </c:pt>
                <c:pt idx="9">
                  <c:v>73.099999999999994</c:v>
                </c:pt>
                <c:pt idx="10">
                  <c:v>68.400000000000006</c:v>
                </c:pt>
                <c:pt idx="11">
                  <c:v>68.3</c:v>
                </c:pt>
                <c:pt idx="12">
                  <c:v>67.099999999999994</c:v>
                </c:pt>
                <c:pt idx="13">
                  <c:v>64.3</c:v>
                </c:pt>
                <c:pt idx="14">
                  <c:v>63.8</c:v>
                </c:pt>
                <c:pt idx="15" formatCode="0.0">
                  <c:v>63.10903046873463</c:v>
                </c:pt>
                <c:pt idx="16">
                  <c:v>61.4</c:v>
                </c:pt>
                <c:pt idx="17">
                  <c:v>59.2</c:v>
                </c:pt>
                <c:pt idx="18">
                  <c:v>58</c:v>
                </c:pt>
                <c:pt idx="19">
                  <c:v>57.2</c:v>
                </c:pt>
                <c:pt idx="20">
                  <c:v>57.1</c:v>
                </c:pt>
                <c:pt idx="21">
                  <c:v>56.6</c:v>
                </c:pt>
                <c:pt idx="22">
                  <c:v>52.4</c:v>
                </c:pt>
                <c:pt idx="23">
                  <c:v>47.8</c:v>
                </c:pt>
                <c:pt idx="24">
                  <c:v>46.7</c:v>
                </c:pt>
                <c:pt idx="25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AF-445E-A911-D0F356B2AF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8232952"/>
        <c:axId val="478234264"/>
      </c:barChart>
      <c:catAx>
        <c:axId val="47823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8234264"/>
        <c:crosses val="autoZero"/>
        <c:auto val="1"/>
        <c:lblAlgn val="ctr"/>
        <c:lblOffset val="100"/>
        <c:noMultiLvlLbl val="0"/>
      </c:catAx>
      <c:valAx>
        <c:axId val="478234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8232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sz="1400" b="0" i="0" u="none" strike="noStrike" baseline="0" dirty="0">
                <a:effectLst/>
              </a:rPr>
              <a:t>46599</a:t>
            </a:r>
            <a:r>
              <a:rPr lang="ru-RU" sz="1400" b="0" i="0" u="none" strike="noStrike" baseline="0" dirty="0"/>
              <a:t> </a:t>
            </a:r>
            <a:r>
              <a:rPr lang="ru-RU" dirty="0"/>
              <a:t> </a:t>
            </a:r>
          </a:p>
        </c:rich>
      </c:tx>
      <c:layout>
        <c:manualLayout>
          <c:xMode val="edge"/>
          <c:yMode val="edge"/>
          <c:x val="0.77328599993238267"/>
          <c:y val="5.7999687862001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відмови!$A$2:$A$25</c:f>
              <c:strCache>
                <c:ptCount val="24"/>
                <c:pt idx="0">
                  <c:v>м.Київ</c:v>
                </c:pt>
                <c:pt idx="1">
                  <c:v>Харківська</c:v>
                </c:pt>
                <c:pt idx="2">
                  <c:v>Львівська</c:v>
                </c:pt>
                <c:pt idx="3">
                  <c:v>Одеська</c:v>
                </c:pt>
                <c:pt idx="4">
                  <c:v>Рівненська</c:v>
                </c:pt>
                <c:pt idx="5">
                  <c:v>Дніпропетровська</c:v>
                </c:pt>
                <c:pt idx="6">
                  <c:v>Волинська</c:v>
                </c:pt>
                <c:pt idx="7">
                  <c:v>Житомирська</c:v>
                </c:pt>
                <c:pt idx="8">
                  <c:v>Хмельницька</c:v>
                </c:pt>
                <c:pt idx="9">
                  <c:v>Київська</c:v>
                </c:pt>
                <c:pt idx="10">
                  <c:v>Ів.-Франківська</c:v>
                </c:pt>
                <c:pt idx="11">
                  <c:v>Запорізька</c:v>
                </c:pt>
                <c:pt idx="12">
                  <c:v>Тернопільська</c:v>
                </c:pt>
                <c:pt idx="13">
                  <c:v>Херсонська</c:v>
                </c:pt>
                <c:pt idx="14">
                  <c:v>Донецька</c:v>
                </c:pt>
                <c:pt idx="15">
                  <c:v>Сумська</c:v>
                </c:pt>
                <c:pt idx="16">
                  <c:v>Чернівецька</c:v>
                </c:pt>
                <c:pt idx="17">
                  <c:v>Вінницька</c:v>
                </c:pt>
                <c:pt idx="18">
                  <c:v>Кіровоградська</c:v>
                </c:pt>
                <c:pt idx="19">
                  <c:v>Черкаська</c:v>
                </c:pt>
                <c:pt idx="20">
                  <c:v>Закарпатська</c:v>
                </c:pt>
                <c:pt idx="21">
                  <c:v>Луганська</c:v>
                </c:pt>
                <c:pt idx="22">
                  <c:v>Полтавська</c:v>
                </c:pt>
                <c:pt idx="23">
                  <c:v>Миколаївська</c:v>
                </c:pt>
              </c:strCache>
            </c:strRef>
          </c:cat>
          <c:val>
            <c:numRef>
              <c:f>відмови!$B$2:$B$25</c:f>
              <c:numCache>
                <c:formatCode>General</c:formatCode>
                <c:ptCount val="24"/>
                <c:pt idx="0">
                  <c:v>5314</c:v>
                </c:pt>
                <c:pt idx="1">
                  <c:v>3025</c:v>
                </c:pt>
                <c:pt idx="2">
                  <c:v>2580</c:v>
                </c:pt>
                <c:pt idx="3">
                  <c:v>2382</c:v>
                </c:pt>
                <c:pt idx="4">
                  <c:v>2236</c:v>
                </c:pt>
                <c:pt idx="5">
                  <c:v>1616</c:v>
                </c:pt>
                <c:pt idx="6">
                  <c:v>1453</c:v>
                </c:pt>
                <c:pt idx="7">
                  <c:v>1298</c:v>
                </c:pt>
                <c:pt idx="8">
                  <c:v>1217</c:v>
                </c:pt>
                <c:pt idx="9">
                  <c:v>1036</c:v>
                </c:pt>
                <c:pt idx="10">
                  <c:v>775</c:v>
                </c:pt>
                <c:pt idx="11">
                  <c:v>757</c:v>
                </c:pt>
                <c:pt idx="12">
                  <c:v>701</c:v>
                </c:pt>
                <c:pt idx="13">
                  <c:v>582</c:v>
                </c:pt>
                <c:pt idx="14">
                  <c:v>561</c:v>
                </c:pt>
                <c:pt idx="15">
                  <c:v>548</c:v>
                </c:pt>
                <c:pt idx="16">
                  <c:v>524</c:v>
                </c:pt>
                <c:pt idx="17">
                  <c:v>501</c:v>
                </c:pt>
                <c:pt idx="18">
                  <c:v>496</c:v>
                </c:pt>
                <c:pt idx="19">
                  <c:v>333</c:v>
                </c:pt>
                <c:pt idx="20">
                  <c:v>312</c:v>
                </c:pt>
                <c:pt idx="21">
                  <c:v>290</c:v>
                </c:pt>
                <c:pt idx="22">
                  <c:v>245</c:v>
                </c:pt>
                <c:pt idx="23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62-4274-94A6-A3A61F7ECE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1899776"/>
        <c:axId val="411898792"/>
        <c:axId val="0"/>
      </c:bar3DChart>
      <c:catAx>
        <c:axId val="41189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1898792"/>
        <c:crosses val="autoZero"/>
        <c:auto val="1"/>
        <c:lblAlgn val="ctr"/>
        <c:lblOffset val="100"/>
        <c:noMultiLvlLbl val="0"/>
      </c:catAx>
      <c:valAx>
        <c:axId val="411898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189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'забезп геп в'!$C$1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'забезп геп в'!$B$2:$B$13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4 міс 2019</c:v>
                </c:pt>
              </c:strCache>
            </c:strRef>
          </c:cat>
          <c:val>
            <c:numRef>
              <c:f>'забезп геп в'!$C$2:$C$13</c:f>
              <c:numCache>
                <c:formatCode>General</c:formatCode>
                <c:ptCount val="12"/>
                <c:pt idx="0">
                  <c:v>88.4</c:v>
                </c:pt>
                <c:pt idx="1">
                  <c:v>68.3</c:v>
                </c:pt>
                <c:pt idx="2">
                  <c:v>42.7</c:v>
                </c:pt>
                <c:pt idx="3">
                  <c:v>29.1</c:v>
                </c:pt>
                <c:pt idx="4">
                  <c:v>55.1</c:v>
                </c:pt>
                <c:pt idx="5">
                  <c:v>60.4</c:v>
                </c:pt>
                <c:pt idx="6">
                  <c:v>34</c:v>
                </c:pt>
                <c:pt idx="7">
                  <c:v>26.9</c:v>
                </c:pt>
                <c:pt idx="8">
                  <c:v>54.3</c:v>
                </c:pt>
                <c:pt idx="9">
                  <c:v>65.2</c:v>
                </c:pt>
                <c:pt idx="10">
                  <c:v>91.3</c:v>
                </c:pt>
                <c:pt idx="11">
                  <c:v>101.8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2-466C-94CA-FAE5F91447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4950512"/>
        <c:axId val="414949200"/>
        <c:axId val="0"/>
      </c:bar3DChart>
      <c:catAx>
        <c:axId val="41495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4949200"/>
        <c:crosses val="autoZero"/>
        <c:auto val="1"/>
        <c:lblAlgn val="ctr"/>
        <c:lblOffset val="100"/>
        <c:noMultiLvlLbl val="0"/>
      </c:catAx>
      <c:valAx>
        <c:axId val="414949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495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24759405074366"/>
          <c:y val="0.18601851851851853"/>
          <c:w val="0.85219685039370074"/>
          <c:h val="0.434359871682706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D5324">
                <a:alpha val="9098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вакцина!$A$2:$A$26</c:f>
              <c:strCache>
                <c:ptCount val="25"/>
                <c:pt idx="0">
                  <c:v>Луганська</c:v>
                </c:pt>
                <c:pt idx="1">
                  <c:v>Тернопільська</c:v>
                </c:pt>
                <c:pt idx="2">
                  <c:v>Волинська</c:v>
                </c:pt>
                <c:pt idx="3">
                  <c:v>Донецька</c:v>
                </c:pt>
                <c:pt idx="4">
                  <c:v>Рівненська</c:v>
                </c:pt>
                <c:pt idx="5">
                  <c:v>Кіровоградська</c:v>
                </c:pt>
                <c:pt idx="6">
                  <c:v>Чернівецька</c:v>
                </c:pt>
                <c:pt idx="7">
                  <c:v>Херсонська</c:v>
                </c:pt>
                <c:pt idx="8">
                  <c:v>Львівська</c:v>
                </c:pt>
                <c:pt idx="9">
                  <c:v>м.Київ</c:v>
                </c:pt>
                <c:pt idx="10">
                  <c:v>Чернігівська</c:v>
                </c:pt>
                <c:pt idx="11">
                  <c:v>Житомирська</c:v>
                </c:pt>
                <c:pt idx="12">
                  <c:v>Ів.-Франківська</c:v>
                </c:pt>
                <c:pt idx="13">
                  <c:v>Черкаська</c:v>
                </c:pt>
                <c:pt idx="14">
                  <c:v>Харківська</c:v>
                </c:pt>
                <c:pt idx="15">
                  <c:v>Одеська</c:v>
                </c:pt>
                <c:pt idx="16">
                  <c:v>Миколаївська</c:v>
                </c:pt>
                <c:pt idx="17">
                  <c:v>Закарпатська</c:v>
                </c:pt>
                <c:pt idx="18">
                  <c:v>Сумська</c:v>
                </c:pt>
                <c:pt idx="19">
                  <c:v>Запорізька</c:v>
                </c:pt>
                <c:pt idx="20">
                  <c:v>Полтавська</c:v>
                </c:pt>
                <c:pt idx="21">
                  <c:v>Київська</c:v>
                </c:pt>
                <c:pt idx="22">
                  <c:v>Вінницька</c:v>
                </c:pt>
                <c:pt idx="23">
                  <c:v>Дніпропетровська</c:v>
                </c:pt>
                <c:pt idx="24">
                  <c:v>Хмельницька</c:v>
                </c:pt>
              </c:strCache>
            </c:strRef>
          </c:cat>
          <c:val>
            <c:numRef>
              <c:f>вакцина!$B$2:$B$26</c:f>
              <c:numCache>
                <c:formatCode>General</c:formatCode>
                <c:ptCount val="25"/>
                <c:pt idx="0">
                  <c:v>24883</c:v>
                </c:pt>
                <c:pt idx="1">
                  <c:v>25824</c:v>
                </c:pt>
                <c:pt idx="2">
                  <c:v>32884</c:v>
                </c:pt>
                <c:pt idx="3">
                  <c:v>34920</c:v>
                </c:pt>
                <c:pt idx="4">
                  <c:v>44226</c:v>
                </c:pt>
                <c:pt idx="5">
                  <c:v>44420</c:v>
                </c:pt>
                <c:pt idx="6">
                  <c:v>50727</c:v>
                </c:pt>
                <c:pt idx="7">
                  <c:v>50858</c:v>
                </c:pt>
                <c:pt idx="8">
                  <c:v>50880</c:v>
                </c:pt>
                <c:pt idx="9">
                  <c:v>64662</c:v>
                </c:pt>
                <c:pt idx="10">
                  <c:v>65116</c:v>
                </c:pt>
                <c:pt idx="11">
                  <c:v>70217</c:v>
                </c:pt>
                <c:pt idx="12">
                  <c:v>70321</c:v>
                </c:pt>
                <c:pt idx="13">
                  <c:v>81961</c:v>
                </c:pt>
                <c:pt idx="14">
                  <c:v>90007</c:v>
                </c:pt>
                <c:pt idx="15">
                  <c:v>90183</c:v>
                </c:pt>
                <c:pt idx="16">
                  <c:v>91926</c:v>
                </c:pt>
                <c:pt idx="17">
                  <c:v>97815</c:v>
                </c:pt>
                <c:pt idx="18">
                  <c:v>101814</c:v>
                </c:pt>
                <c:pt idx="19">
                  <c:v>117004</c:v>
                </c:pt>
                <c:pt idx="20">
                  <c:v>118155</c:v>
                </c:pt>
                <c:pt idx="21">
                  <c:v>131987</c:v>
                </c:pt>
                <c:pt idx="22">
                  <c:v>133102</c:v>
                </c:pt>
                <c:pt idx="23">
                  <c:v>187868</c:v>
                </c:pt>
                <c:pt idx="24">
                  <c:v>193491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0-42F0-9C34-E7F008FDBB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8149312"/>
        <c:axId val="478140784"/>
      </c:barChart>
      <c:catAx>
        <c:axId val="4781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8140784"/>
        <c:crosses val="autoZero"/>
        <c:auto val="1"/>
        <c:lblAlgn val="ctr"/>
        <c:lblOffset val="100"/>
        <c:noMultiLvlLbl val="0"/>
      </c:catAx>
      <c:valAx>
        <c:axId val="47814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814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B89FC-6B7D-474D-8C16-EB4EBF9C4AE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F4259-822C-4E02-94FA-1DE0CB47A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37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  <a:headEnd/>
            <a:tailEnd/>
          </a:ln>
        </p:spPr>
      </p:sp>
      <p:sp>
        <p:nvSpPr>
          <p:cNvPr id="29698" name="Заметки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ts val="1100"/>
              <a:buFont typeface="Arial" charset="0"/>
              <a:buChar char="●"/>
            </a:pPr>
            <a:endParaRPr lang="ru-RU" altLang="ru-RU" sz="1100">
              <a:latin typeface="Arial" charset="0"/>
              <a:cs typeface="Arial" charset="0"/>
            </a:endParaRP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Font typeface="Arial" charset="0"/>
              <a:buNone/>
            </a:pPr>
            <a:fld id="{FB50DC98-0B4B-40F6-8A0E-9AD36AD036FF}" type="slidenum">
              <a:rPr lang="uk-UA" altLang="ru-RU">
                <a:solidFill>
                  <a:schemeClr val="tx1"/>
                </a:solidFill>
                <a:latin typeface="Calibri" pitchFamily="34" charset="0"/>
              </a:rPr>
              <a:pPr>
                <a:buClr>
                  <a:srgbClr val="000000"/>
                </a:buClr>
                <a:buFont typeface="Arial" charset="0"/>
                <a:buNone/>
              </a:pPr>
              <a:t>1</a:t>
            </a:fld>
            <a:endParaRPr lang="uk-UA" altLang="ru-RU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E856FA-3FB2-4CA5-AB01-E32C478F2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BE2D83-6F81-4335-B17C-4151BF22E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A38A2C-8766-4457-AE07-ECB380AC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D0564D-522A-4C8F-9242-E0514C12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EE2CB-9815-4C46-85C8-3B856CFF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6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7B856-619F-4799-ABF0-33EA3375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95F1A5-26B9-4EC5-AD40-7B97F495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C288C6-A93F-415A-82B1-47807A8B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2F55AB-D9F2-474C-88BD-21A0C92D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206D0B-B44C-417F-AD0D-3FCF38566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48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4B0F96-4C43-4543-B0FF-64E262E63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CFD6C1-69CD-409B-906B-6354F2F66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DBF1E8-6B47-493E-A8F6-310FA2035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2AE206-2D58-44EA-94B7-377C8620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54C8AA-2D5C-4241-83BC-46697448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384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>
            <a:extLst>
              <a:ext uri="{FF2B5EF4-FFF2-40B4-BE49-F238E27FC236}">
                <a16:creationId xmlns:a16="http://schemas.microsoft.com/office/drawing/2014/main" id="{3E0572FE-8BB3-4DCA-AB84-322070A356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387350"/>
            <a:ext cx="19700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Текст 9"/>
          <p:cNvSpPr>
            <a:spLocks noGrp="1"/>
          </p:cNvSpPr>
          <p:nvPr>
            <p:ph type="body" sz="quarter" idx="10"/>
          </p:nvPr>
        </p:nvSpPr>
        <p:spPr>
          <a:xfrm>
            <a:off x="320703" y="1441832"/>
            <a:ext cx="11550594" cy="366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latin typeface="+mj-lt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3010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6267" y="1464733"/>
            <a:ext cx="1115484" cy="173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810751" y="3088218"/>
            <a:ext cx="2241549" cy="3526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279467" y="150285"/>
            <a:ext cx="2385484" cy="73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>
            <a:extLst/>
          </p:cNvPr>
          <p:cNvCxnSpPr/>
          <p:nvPr userDrawn="1"/>
        </p:nvCxnSpPr>
        <p:spPr>
          <a:xfrm>
            <a:off x="1524001" y="4385733"/>
            <a:ext cx="87841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57891"/>
            <a:ext cx="9144000" cy="1552072"/>
          </a:xfrm>
        </p:spPr>
        <p:txBody>
          <a:bodyPr>
            <a:normAutofit/>
          </a:bodyPr>
          <a:lstStyle>
            <a:lvl1pPr algn="l">
              <a:defRPr sz="432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499083"/>
            <a:ext cx="9144000" cy="896492"/>
          </a:xfrm>
        </p:spPr>
        <p:txBody>
          <a:bodyPr/>
          <a:lstStyle>
            <a:lvl1pPr marL="0" indent="0" algn="l">
              <a:buNone/>
              <a:defRPr sz="2880">
                <a:solidFill>
                  <a:schemeClr val="bg1"/>
                </a:solidFill>
              </a:defRPr>
            </a:lvl1pPr>
            <a:lvl2pPr marL="548626" indent="0" algn="ctr">
              <a:buNone/>
              <a:defRPr sz="2400"/>
            </a:lvl2pPr>
            <a:lvl3pPr marL="1097253" indent="0" algn="ctr">
              <a:buNone/>
              <a:defRPr sz="2160"/>
            </a:lvl3pPr>
            <a:lvl4pPr marL="1645879" indent="0" algn="ctr">
              <a:buNone/>
              <a:defRPr sz="1920"/>
            </a:lvl4pPr>
            <a:lvl5pPr marL="2194505" indent="0" algn="ctr">
              <a:buNone/>
              <a:defRPr sz="1920"/>
            </a:lvl5pPr>
            <a:lvl6pPr marL="2743131" indent="0" algn="ctr">
              <a:buNone/>
              <a:defRPr sz="1920"/>
            </a:lvl6pPr>
            <a:lvl7pPr marL="3291758" indent="0" algn="ctr">
              <a:buNone/>
              <a:defRPr sz="1920"/>
            </a:lvl7pPr>
            <a:lvl8pPr marL="3840384" indent="0" algn="ctr">
              <a:buNone/>
              <a:defRPr sz="1920"/>
            </a:lvl8pPr>
            <a:lvl9pPr marL="4389010" indent="0" algn="ctr">
              <a:buNone/>
              <a:defRPr sz="192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>
            <a:extLst/>
          </p:cNvPr>
          <p:cNvSpPr>
            <a:spLocks noGrp="1"/>
          </p:cNvSpPr>
          <p:nvPr>
            <p:ph type="body" sz="quarter" idx="10"/>
          </p:nvPr>
        </p:nvSpPr>
        <p:spPr>
          <a:xfrm>
            <a:off x="1534584" y="4640580"/>
            <a:ext cx="9133416" cy="899160"/>
          </a:xfrm>
        </p:spPr>
        <p:txBody>
          <a:bodyPr>
            <a:noAutofit/>
          </a:bodyPr>
          <a:lstStyle>
            <a:lvl1pPr marL="0" indent="0">
              <a:buNone/>
              <a:defRPr sz="2160">
                <a:solidFill>
                  <a:schemeClr val="bg1"/>
                </a:solidFill>
              </a:defRPr>
            </a:lvl1pPr>
            <a:lvl2pPr marL="411470" indent="0">
              <a:buNone/>
              <a:defRPr sz="2160">
                <a:solidFill>
                  <a:schemeClr val="bg1"/>
                </a:solidFill>
              </a:defRPr>
            </a:lvl2pPr>
            <a:lvl3pPr marL="822939" indent="0">
              <a:buNone/>
              <a:defRPr sz="2160">
                <a:solidFill>
                  <a:schemeClr val="bg1"/>
                </a:solidFill>
              </a:defRPr>
            </a:lvl3pPr>
            <a:lvl4pPr marL="1234409" indent="0">
              <a:buNone/>
              <a:defRPr sz="2160">
                <a:solidFill>
                  <a:schemeClr val="bg1"/>
                </a:solidFill>
              </a:defRPr>
            </a:lvl4pPr>
            <a:lvl5pPr marL="1645879" indent="0">
              <a:buNone/>
              <a:defRPr sz="216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174956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2222500" y="4508501"/>
            <a:ext cx="1566333" cy="35086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r>
              <a:rPr lang="en-US" altLang="ru-RU" sz="1680" kern="0">
                <a:solidFill>
                  <a:srgbClr val="7DA0C3"/>
                </a:solidFill>
                <a:ea typeface="Myriad Pro"/>
                <a:cs typeface="Myriad Pro"/>
                <a:sym typeface="Arial"/>
              </a:rPr>
              <a:t>phc.org.ua</a:t>
            </a:r>
          </a:p>
        </p:txBody>
      </p:sp>
      <p:cxnSp>
        <p:nvCxnSpPr>
          <p:cNvPr id="4" name="Straight Connector 7">
            <a:extLst/>
          </p:cNvPr>
          <p:cNvCxnSpPr/>
          <p:nvPr userDrawn="1"/>
        </p:nvCxnSpPr>
        <p:spPr>
          <a:xfrm>
            <a:off x="2222500" y="4233333"/>
            <a:ext cx="117051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2222400" y="3227295"/>
            <a:ext cx="8445600" cy="636975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296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03FFC2-15CC-414F-A572-4FC9B6AC3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74B29-2CE9-4F7C-AD8D-2A173AE10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3BE245-7B62-456D-B3E3-4C3D984A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9A1542-4EF3-4E4D-BA83-7EBC78E2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8D4CAA-D75F-48C3-BCAE-0685D030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8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E971C4-5DE1-4B4A-9876-0A132042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281189-FF0E-4F5B-BC36-D2204615B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6A02B8-751A-4747-96D7-C934688CB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D824A6-68B5-4AA2-9B2A-9B6088C9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C04A5-9284-4DE8-A0BD-8757FEC2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94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37F47-A127-4E99-A8D3-C8D9CE87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7379CC-D08A-4B17-ADA1-004C22118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3DF6BA-CC81-49DB-AA05-F0515DC2A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51DEA2-F44B-4E2E-94A6-BE4875A7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B13148-F8AD-4745-A217-FFF3744A0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D3C458-A241-4441-AA04-942B9562E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71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AF78CB-7932-429D-A184-12F772D45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C4B88E-40C3-4E3C-8FDF-049227EAD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85B0D2-D2D8-4988-BBA1-2444FFC8E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7D08F3E-DCCA-4561-A298-485598C27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6829DC-0D4E-4EC2-94E5-D2F64D68D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FA6E78-8F02-46AC-85F0-294CFB58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7ADB232-A961-40EC-AB75-9ADF7FEE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7507D8-9EF0-4411-8CF2-3C9D7D97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10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5315A-5E85-453B-86A5-F297644F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43080A-D517-45B6-8E70-AC69BB1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460B1C6-8626-4794-B238-DFA473EC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54BC98-FD4C-4865-8030-DAD25F44C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8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AD85FFC-0490-41D8-A96D-B0CDD7CF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4485EE-F62E-4218-8D78-65237C06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710D67-C41F-4A07-8408-6A3FD06A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31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ADDEBE-DE80-475F-80E8-9FA1F2FC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7F0195-19AE-46CA-AF05-AE63DC51B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926D22-207E-4C46-8BF4-4AEB96857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8BEBC4-8435-4734-9F7C-E46424A3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852C36-8548-4040-8A91-826A655A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C64B66-3E91-4FA8-9DF3-D0C300DB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8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5C0820-7D6E-43B7-85FC-E7DC439C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8C36B0-73E4-4FF7-A324-00B885121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5FDB3E-4E07-424D-A5BE-DBF5FE865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DABCB5-0B82-4F02-81B6-CF970549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B4F9-7158-44E4-B383-917681B90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62FDB7-5A9A-4FA5-8FA4-009DC646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5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86362-C4F8-4A19-858C-3913C43C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76AABE-B90F-4155-814E-B5CCA3D5F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13932F-FE93-443F-8AED-2E5E24480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C25C-092B-4FB9-B6F8-E146898403B7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54149B-A27E-4EB4-85E7-6BF92F510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715BA-92B5-42BA-8C25-C540554AD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E1C7-4446-42FD-A905-7BE1D26D3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6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bject 3"/>
          <p:cNvSpPr>
            <a:spLocks noGrp="1"/>
          </p:cNvSpPr>
          <p:nvPr>
            <p:ph type="ctrTitle"/>
          </p:nvPr>
        </p:nvSpPr>
        <p:spPr>
          <a:xfrm>
            <a:off x="1589649" y="1763858"/>
            <a:ext cx="9326002" cy="1678153"/>
          </a:xfrm>
        </p:spPr>
        <p:txBody>
          <a:bodyPr vert="horz" wrap="square" lIns="0" tIns="16003" rIns="0" bIns="0" rtlCol="0" anchor="ctr">
            <a:spAutoFit/>
          </a:bodyPr>
          <a:lstStyle/>
          <a:p>
            <a:pPr marL="14817" algn="ctr">
              <a:spcBef>
                <a:spcPts val="117"/>
              </a:spcBef>
              <a:buSzPts val="3300"/>
            </a:pPr>
            <a:r>
              <a:rPr lang="uk-UA" sz="4000" dirty="0"/>
              <a:t>Вірусні гепатити: епідемічна ситуація, стан планової вакцинації від вірусного гепатиту В, забезпеченість вакциною</a:t>
            </a:r>
            <a:endParaRPr lang="uk-UA" altLang="uk-UA" sz="4000" dirty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23554" name="object 8"/>
          <p:cNvSpPr>
            <a:spLocks noGrp="1"/>
          </p:cNvSpPr>
          <p:nvPr>
            <p:ph type="subTitle" idx="1"/>
          </p:nvPr>
        </p:nvSpPr>
        <p:spPr>
          <a:xfrm>
            <a:off x="1773767" y="4504267"/>
            <a:ext cx="8229600" cy="599651"/>
          </a:xfrm>
        </p:spPr>
        <p:txBody>
          <a:bodyPr vert="horz" lIns="0" tIns="15240" rIns="0" bIns="0" rtlCol="0">
            <a:spAutoFit/>
          </a:bodyPr>
          <a:lstStyle/>
          <a:p>
            <a:pPr marL="14817">
              <a:spcBef>
                <a:spcPts val="117"/>
              </a:spcBef>
              <a:buSzPts val="2100"/>
            </a:pPr>
            <a:r>
              <a:rPr lang="ru-RU" altLang="ru-RU" sz="1867" b="1" dirty="0">
                <a:solidFill>
                  <a:srgbClr val="FFFFFF"/>
                </a:solidFill>
                <a:latin typeface="Arial" charset="0"/>
                <a:cs typeface="Arial" charset="0"/>
                <a:sym typeface="Calibri" pitchFamily="34" charset="0"/>
              </a:rPr>
              <a:t>Центр </a:t>
            </a:r>
            <a:r>
              <a:rPr lang="ru-RU" altLang="ru-RU" sz="1867" b="1" dirty="0" err="1">
                <a:solidFill>
                  <a:srgbClr val="FFFFFF"/>
                </a:solidFill>
                <a:latin typeface="Arial" charset="0"/>
                <a:cs typeface="Arial" charset="0"/>
                <a:sym typeface="Calibri" pitchFamily="34" charset="0"/>
              </a:rPr>
              <a:t>громадського</a:t>
            </a:r>
            <a:r>
              <a:rPr lang="ru-RU" altLang="ru-RU" sz="1867" b="1" dirty="0">
                <a:solidFill>
                  <a:srgbClr val="FFFFFF"/>
                </a:solidFill>
                <a:latin typeface="Arial" charset="0"/>
                <a:cs typeface="Arial" charset="0"/>
                <a:sym typeface="Calibri" pitchFamily="34" charset="0"/>
              </a:rPr>
              <a:t> </a:t>
            </a:r>
            <a:r>
              <a:rPr lang="ru-RU" altLang="ru-RU" sz="1867" b="1" dirty="0" err="1">
                <a:solidFill>
                  <a:srgbClr val="FFFFFF"/>
                </a:solidFill>
                <a:latin typeface="Arial" charset="0"/>
                <a:cs typeface="Arial" charset="0"/>
                <a:sym typeface="Calibri" pitchFamily="34" charset="0"/>
              </a:rPr>
              <a:t>здоров’я</a:t>
            </a:r>
            <a:r>
              <a:rPr lang="ru-RU" altLang="ru-RU" sz="1867" b="1" dirty="0">
                <a:solidFill>
                  <a:srgbClr val="FFFFFF"/>
                </a:solidFill>
                <a:latin typeface="Arial" charset="0"/>
                <a:cs typeface="Arial" charset="0"/>
                <a:sym typeface="Calibri" pitchFamily="34" charset="0"/>
              </a:rPr>
              <a:t> МОЗ </a:t>
            </a:r>
            <a:r>
              <a:rPr lang="ru-RU" altLang="ru-RU" sz="1867" b="1" dirty="0" err="1">
                <a:solidFill>
                  <a:srgbClr val="FFFFFF"/>
                </a:solidFill>
                <a:latin typeface="Arial" charset="0"/>
                <a:cs typeface="Arial" charset="0"/>
                <a:sym typeface="Calibri" pitchFamily="34" charset="0"/>
              </a:rPr>
              <a:t>України</a:t>
            </a:r>
            <a:endParaRPr lang="uk-UA" altLang="ru-RU" sz="1867" b="1" dirty="0">
              <a:solidFill>
                <a:srgbClr val="FFFFFF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4817">
              <a:spcBef>
                <a:spcPts val="1067"/>
              </a:spcBef>
              <a:buSzPts val="2100"/>
            </a:pPr>
            <a:endParaRPr lang="ru-RU" altLang="ru-RU" sz="1333" dirty="0">
              <a:latin typeface="Arial" charset="0"/>
              <a:cs typeface="Arial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E853361-11A3-4FB6-8BE0-A4A15324C3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41563" y="152400"/>
            <a:ext cx="9271000" cy="818271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uk-UA" b="1" dirty="0">
                <a:solidFill>
                  <a:srgbClr val="002060"/>
                </a:solidFill>
              </a:rPr>
              <a:t>Відсоток охоплення щепленнями гепатит В-3, діти до року, 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uk-UA" b="1" dirty="0">
                <a:solidFill>
                  <a:srgbClr val="002060"/>
                </a:solidFill>
              </a:rPr>
              <a:t>станом на 01.05.2019 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92DF808-E16C-45A5-B7EE-6DC1DAA467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097552"/>
              </p:ext>
            </p:extLst>
          </p:nvPr>
        </p:nvGraphicFramePr>
        <p:xfrm>
          <a:off x="422031" y="1448972"/>
          <a:ext cx="11521440" cy="5134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151AB95-9DB6-4473-843E-183EAB7F8A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30658" y="295422"/>
            <a:ext cx="9114029" cy="71745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uk-UA" altLang="ru-RU" b="1" dirty="0">
                <a:solidFill>
                  <a:srgbClr val="002060"/>
                </a:solidFill>
              </a:rPr>
              <a:t>Новонароджені діти та відсоток щеплених проти </a:t>
            </a:r>
            <a:r>
              <a:rPr lang="ru-RU" altLang="ru-RU" b="1" dirty="0">
                <a:solidFill>
                  <a:srgbClr val="002060"/>
                </a:solidFill>
              </a:rPr>
              <a:t>гепатиту В</a:t>
            </a:r>
            <a:r>
              <a:rPr lang="uk-UA" altLang="ru-RU" b="1" dirty="0">
                <a:solidFill>
                  <a:srgbClr val="002060"/>
                </a:solidFill>
              </a:rPr>
              <a:t>, згідно УКРВАК, </a:t>
            </a:r>
            <a:r>
              <a:rPr lang="ru-RU" altLang="ru-RU" b="1" dirty="0">
                <a:solidFill>
                  <a:srgbClr val="002060"/>
                </a:solidFill>
              </a:rPr>
              <a:t>в пологовому стаціонарі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3B34265-C12E-416A-8933-E4FC94ABC7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480759"/>
              </p:ext>
            </p:extLst>
          </p:nvPr>
        </p:nvGraphicFramePr>
        <p:xfrm>
          <a:off x="689316" y="1125415"/>
          <a:ext cx="11502683" cy="573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3" imgW="9125081" imgH="5333888" progId="MSGraph.Chart.8">
                  <p:embed followColorScheme="full"/>
                </p:oleObj>
              </mc:Choice>
              <mc:Fallback>
                <p:oleObj name="Chart" r:id="rId3" imgW="9125081" imgH="5333888" progId="MSGraph.Chart.8">
                  <p:embed followColorScheme="full"/>
                  <p:pic>
                    <p:nvPicPr>
                      <p:cNvPr id="24578" name="Object 2">
                        <a:extLst>
                          <a:ext uri="{FF2B5EF4-FFF2-40B4-BE49-F238E27FC236}">
                            <a16:creationId xmlns:a16="http://schemas.microsoft.com/office/drawing/2014/main" id="{2E83A2DF-C07A-4D70-9214-024AD73D03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316" y="1125415"/>
                        <a:ext cx="11502683" cy="5732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4433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E853361-11A3-4FB6-8BE0-A4A15324C3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41563" y="152400"/>
            <a:ext cx="9271000" cy="79013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b="1" dirty="0">
                <a:solidFill>
                  <a:srgbClr val="002060"/>
                </a:solidFill>
              </a:rPr>
              <a:t>Відсоток охоплення щепленнями геп В-1, пологовий стаціонар, </a:t>
            </a:r>
          </a:p>
          <a:p>
            <a:pPr algn="ctr">
              <a:spcBef>
                <a:spcPct val="0"/>
              </a:spcBef>
              <a:defRPr/>
            </a:pPr>
            <a:r>
              <a:rPr lang="uk-UA" b="1" dirty="0">
                <a:solidFill>
                  <a:srgbClr val="002060"/>
                </a:solidFill>
              </a:rPr>
              <a:t>станом на 01.05.2019 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4D8BCDF-4B6E-4AB9-957E-AE774C6CE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755951"/>
              </p:ext>
            </p:extLst>
          </p:nvPr>
        </p:nvGraphicFramePr>
        <p:xfrm>
          <a:off x="731521" y="1195754"/>
          <a:ext cx="10578904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58E3A873-E16B-4D1D-B05D-D72A04320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6080" y="323558"/>
            <a:ext cx="8945217" cy="647113"/>
          </a:xfrm>
        </p:spPr>
        <p:txBody>
          <a:bodyPr>
            <a:normAutofit/>
          </a:bodyPr>
          <a:lstStyle/>
          <a:p>
            <a:pPr algn="just"/>
            <a:r>
              <a:rPr lang="uk-UA" altLang="ru-RU" sz="2200" b="1" dirty="0">
                <a:solidFill>
                  <a:srgbClr val="002060"/>
                </a:solidFill>
              </a:rPr>
              <a:t>Діти, батьки яких відмовились від вакцинації  проти </a:t>
            </a:r>
            <a:r>
              <a:rPr lang="ru-RU" altLang="ru-RU" sz="2200" b="1" dirty="0">
                <a:solidFill>
                  <a:srgbClr val="002060"/>
                </a:solidFill>
              </a:rPr>
              <a:t>гепатиту В</a:t>
            </a:r>
            <a:r>
              <a:rPr lang="uk-UA" altLang="ru-RU" sz="2200" b="1" dirty="0">
                <a:solidFill>
                  <a:srgbClr val="002060"/>
                </a:solidFill>
              </a:rPr>
              <a:t>, 2018</a:t>
            </a:r>
          </a:p>
          <a:p>
            <a:endParaRPr lang="ru-RU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F4ABF23-0F5C-40BC-9E29-1292CE7A80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080154"/>
              </p:ext>
            </p:extLst>
          </p:nvPr>
        </p:nvGraphicFramePr>
        <p:xfrm>
          <a:off x="534572" y="1237957"/>
          <a:ext cx="11437033" cy="5620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t" r:id="rId3" imgW="10277459" imgH="5067193" progId="MSGraph.Chart.8">
                  <p:embed followColorScheme="full"/>
                </p:oleObj>
              </mc:Choice>
              <mc:Fallback>
                <p:oleObj name="Chart" r:id="rId3" imgW="10277459" imgH="5067193" progId="MSGraph.Chart.8">
                  <p:embed followColorScheme="full"/>
                  <p:pic>
                    <p:nvPicPr>
                      <p:cNvPr id="25602" name="Object 2">
                        <a:extLst>
                          <a:ext uri="{FF2B5EF4-FFF2-40B4-BE49-F238E27FC236}">
                            <a16:creationId xmlns:a16="http://schemas.microsoft.com/office/drawing/2014/main" id="{1240C13C-F2AA-40F4-8D13-9B4AB3C8CFC1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72" y="1237957"/>
                        <a:ext cx="11437033" cy="5620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67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A21BB3B-57A7-4EF6-8787-483FF44C1B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22695" y="196949"/>
            <a:ext cx="9648602" cy="703383"/>
          </a:xfrm>
        </p:spPr>
        <p:txBody>
          <a:bodyPr>
            <a:normAutofit/>
          </a:bodyPr>
          <a:lstStyle/>
          <a:p>
            <a:r>
              <a:rPr lang="uk-UA" altLang="ru-RU" b="1" dirty="0">
                <a:solidFill>
                  <a:srgbClr val="002060"/>
                </a:solidFill>
              </a:rPr>
              <a:t>Діти, батьки яких відмовились від вакцинації  проти </a:t>
            </a:r>
            <a:r>
              <a:rPr lang="ru-RU" altLang="ru-RU" b="1" dirty="0">
                <a:solidFill>
                  <a:srgbClr val="002060"/>
                </a:solidFill>
              </a:rPr>
              <a:t>гепатиту В</a:t>
            </a:r>
            <a:r>
              <a:rPr lang="uk-UA" altLang="ru-RU" b="1" dirty="0">
                <a:solidFill>
                  <a:srgbClr val="002060"/>
                </a:solidFill>
              </a:rPr>
              <a:t>, 4 міс  2019</a:t>
            </a:r>
          </a:p>
          <a:p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95ED4D1-BE3D-4656-956A-DFC39F2F32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441739"/>
              </p:ext>
            </p:extLst>
          </p:nvPr>
        </p:nvGraphicFramePr>
        <p:xfrm>
          <a:off x="928467" y="1280160"/>
          <a:ext cx="10381957" cy="5036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5255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B9CEEC0-E49E-4D1F-BD7B-9F3BE710E6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02523" y="267286"/>
            <a:ext cx="9268774" cy="618979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Відсоток забезпечення, вакцина проти гепатиту В, 2008 – 4  міс 2019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8209E65D-AB79-468E-8339-26226BA604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750786"/>
              </p:ext>
            </p:extLst>
          </p:nvPr>
        </p:nvGraphicFramePr>
        <p:xfrm>
          <a:off x="858129" y="1294229"/>
          <a:ext cx="10367889" cy="4951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929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3B96B53-0EB1-4526-8C08-F9643F730B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821404"/>
              </p:ext>
            </p:extLst>
          </p:nvPr>
        </p:nvGraphicFramePr>
        <p:xfrm>
          <a:off x="492369" y="1280161"/>
          <a:ext cx="11240086" cy="4825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53D2713-373E-414F-A123-28CF3A67B0A0}"/>
              </a:ext>
            </a:extLst>
          </p:cNvPr>
          <p:cNvSpPr/>
          <p:nvPr/>
        </p:nvSpPr>
        <p:spPr>
          <a:xfrm>
            <a:off x="2321169" y="351692"/>
            <a:ext cx="9228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Вакцина проти </a:t>
            </a:r>
            <a:r>
              <a:rPr lang="ru-RU" sz="2400" b="1" dirty="0" err="1">
                <a:solidFill>
                  <a:srgbClr val="002060"/>
                </a:solidFill>
                <a:latin typeface="+mj-lt"/>
              </a:rPr>
              <a:t>геп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 В, кількість доз, станом на 01.05.2019</a:t>
            </a:r>
          </a:p>
        </p:txBody>
      </p:sp>
    </p:spTree>
    <p:extLst>
      <p:ext uri="{BB962C8B-B14F-4D97-AF65-F5344CB8AC3E}">
        <p14:creationId xmlns:p14="http://schemas.microsoft.com/office/powerpoint/2010/main" val="282536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 txBox="1">
            <a:spLocks noGrp="1"/>
          </p:cNvSpPr>
          <p:nvPr>
            <p:ph type="ctrTitle"/>
          </p:nvPr>
        </p:nvSpPr>
        <p:spPr>
          <a:xfrm>
            <a:off x="2222501" y="3227918"/>
            <a:ext cx="8445500" cy="637116"/>
          </a:xfrm>
        </p:spPr>
        <p:txBody>
          <a:bodyPr/>
          <a:lstStyle/>
          <a:p>
            <a:pPr eaLnBrk="1" hangingPunct="1">
              <a:buSzPts val="2800"/>
            </a:pPr>
            <a:r>
              <a:rPr lang="uk-UA">
                <a:latin typeface="Myriad Pro"/>
                <a:cs typeface="Arial" charset="0"/>
              </a:rPr>
              <a:t>ДЯКУЮ!</a:t>
            </a:r>
            <a:endParaRPr lang="ru-RU">
              <a:latin typeface="Myriad Pro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89BD5E9A-D2A2-4F19-90DD-FDC2217D0E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32185" y="182881"/>
            <a:ext cx="9339112" cy="695008"/>
          </a:xfrm>
        </p:spPr>
        <p:txBody>
          <a:bodyPr>
            <a:normAutofit/>
          </a:bodyPr>
          <a:lstStyle/>
          <a:p>
            <a:r>
              <a:rPr lang="ru-RU" altLang="uk-UA" b="1" dirty="0">
                <a:solidFill>
                  <a:srgbClr val="002060"/>
                </a:solidFill>
              </a:rPr>
              <a:t>Статистичні дані щодо захворюваності на  ВГВ, Україна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Рисунок 4">
            <a:extLst>
              <a:ext uri="{FF2B5EF4-FFF2-40B4-BE49-F238E27FC236}">
                <a16:creationId xmlns:a16="http://schemas.microsoft.com/office/drawing/2014/main" id="{FFE63AEB-6943-4759-86A1-FD03003AA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825625"/>
            <a:ext cx="3313112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8">
            <a:extLst>
              <a:ext uri="{FF2B5EF4-FFF2-40B4-BE49-F238E27FC236}">
                <a16:creationId xmlns:a16="http://schemas.microsoft.com/office/drawing/2014/main" id="{55BF962B-B665-4E98-9162-6C7F2278A1DB}"/>
              </a:ext>
            </a:extLst>
          </p:cNvPr>
          <p:cNvSpPr txBox="1">
            <a:spLocks/>
          </p:cNvSpPr>
          <p:nvPr/>
        </p:nvSpPr>
        <p:spPr>
          <a:xfrm>
            <a:off x="5016501" y="1557339"/>
            <a:ext cx="6533074" cy="4632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Європейському регіоні ВООЗ близько 13 мільйонів осіб інфіковані вірусом гепатиту В, та  60 000 хворих осіб помирають від раку та цирозу печінки, що </a:t>
            </a:r>
            <a:r>
              <a:rPr lang="ru-RU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язані  з гепатитом В.</a:t>
            </a: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Укр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аїні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щороку реєструється більше 1400 випадків гострого вірусного гепатиту В</a:t>
            </a:r>
            <a:endParaRPr lang="ru-RU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328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317CC4E8-80CB-4F49-8249-81DC31E22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6942"/>
            <a:ext cx="11871297" cy="549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38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5D5B2B35-6964-49A9-929E-5B6BE7E564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55741" y="239152"/>
            <a:ext cx="8818607" cy="64711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Ризик інфікування на ВГВ   групп населення  (40-60%)</a:t>
            </a:r>
          </a:p>
        </p:txBody>
      </p:sp>
      <p:pic>
        <p:nvPicPr>
          <p:cNvPr id="3" name="Рисунок 8">
            <a:extLst>
              <a:ext uri="{FF2B5EF4-FFF2-40B4-BE49-F238E27FC236}">
                <a16:creationId xmlns:a16="http://schemas.microsoft.com/office/drawing/2014/main" id="{E5C1FBAD-8534-4009-B8DE-16B0F13F9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67" y="1730326"/>
            <a:ext cx="10381957" cy="488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77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F6FC109F-6D9F-4073-9DE8-701B2292D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1" y="998806"/>
            <a:ext cx="11449266" cy="538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73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EF4737C7-7A76-4097-8514-AFAA3043C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1" y="1125415"/>
            <a:ext cx="10972799" cy="547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96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18E15C3-D625-4818-B011-431999942F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60319" y="267287"/>
            <a:ext cx="9310977" cy="90033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Віковий розподіл випадків  ВГВ, Україна, 2018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Диаграмма 3">
            <a:extLst>
              <a:ext uri="{FF2B5EF4-FFF2-40B4-BE49-F238E27FC236}">
                <a16:creationId xmlns:a16="http://schemas.microsoft.com/office/drawing/2014/main" id="{538BDBF8-D769-46AC-A77B-6FFBD08AE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14" y="1308295"/>
            <a:ext cx="11113477" cy="518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21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879AA032-B726-4AD7-AC97-4A85C5F6E5A7}"/>
              </a:ext>
            </a:extLst>
          </p:cNvPr>
          <p:cNvSpPr txBox="1">
            <a:spLocks noGrp="1" noChangeArrowheads="1"/>
          </p:cNvSpPr>
          <p:nvPr>
            <p:ph type="body" sz="quarter" idx="10"/>
          </p:nvPr>
        </p:nvSpPr>
        <p:spPr bwMode="auto">
          <a:xfrm>
            <a:off x="1237957" y="182880"/>
            <a:ext cx="10633368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ru-RU" altLang="ru-RU" b="1" dirty="0">
                <a:solidFill>
                  <a:srgbClr val="002060"/>
                </a:solidFill>
                <a:latin typeface="+mj-lt"/>
                <a:cs typeface="+mn-cs"/>
              </a:rPr>
              <a:t>Динаміка охоплення щепленнями проти </a:t>
            </a:r>
            <a:br>
              <a:rPr lang="ru-RU" altLang="ru-RU" b="1" dirty="0">
                <a:solidFill>
                  <a:srgbClr val="002060"/>
                </a:solidFill>
                <a:latin typeface="+mj-lt"/>
                <a:cs typeface="+mn-cs"/>
              </a:rPr>
            </a:br>
            <a:r>
              <a:rPr lang="ru-RU" altLang="ru-RU" b="1" dirty="0">
                <a:solidFill>
                  <a:srgbClr val="002060"/>
                </a:solidFill>
                <a:latin typeface="+mj-lt"/>
                <a:cs typeface="+mn-cs"/>
              </a:rPr>
              <a:t>гепатиту В, діти до року , Україна, 2000 –2018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3D4CF899-ED1A-48D1-B05D-9BE7204009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200664"/>
              </p:ext>
            </p:extLst>
          </p:nvPr>
        </p:nvGraphicFramePr>
        <p:xfrm>
          <a:off x="179387" y="1519311"/>
          <a:ext cx="11691937" cy="5155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3" imgW="8525003" imgH="4591030" progId="MSGraph.Chart.8">
                  <p:embed followColorScheme="full"/>
                </p:oleObj>
              </mc:Choice>
              <mc:Fallback>
                <p:oleObj name="Chart" r:id="rId3" imgW="8525003" imgH="4591030" progId="MSGraph.Chart.8">
                  <p:embed followColorScheme="full"/>
                  <p:pic>
                    <p:nvPicPr>
                      <p:cNvPr id="22530" name="Object 4">
                        <a:extLst>
                          <a:ext uri="{FF2B5EF4-FFF2-40B4-BE49-F238E27FC236}">
                            <a16:creationId xmlns:a16="http://schemas.microsoft.com/office/drawing/2014/main" id="{D1ABE268-F092-4F49-97D9-20F78A13AD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" y="1519311"/>
                        <a:ext cx="11691937" cy="5155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667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CB0D82A1-0481-4726-89C9-CDD3A2F56C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47777" y="182881"/>
            <a:ext cx="9423519" cy="801859"/>
          </a:xfrm>
        </p:spPr>
        <p:txBody>
          <a:bodyPr>
            <a:normAutofit/>
          </a:bodyPr>
          <a:lstStyle/>
          <a:p>
            <a:r>
              <a:rPr lang="uk-UA" altLang="ru-RU" b="1" dirty="0">
                <a:solidFill>
                  <a:srgbClr val="002060"/>
                </a:solidFill>
              </a:rPr>
              <a:t>Відсоток охоплення щепленнями, </a:t>
            </a:r>
            <a:r>
              <a:rPr lang="ru-RU" altLang="ru-RU" b="1" dirty="0">
                <a:solidFill>
                  <a:srgbClr val="002060"/>
                </a:solidFill>
              </a:rPr>
              <a:t>гепатит В-3, діти до року, 2018 </a:t>
            </a:r>
            <a:br>
              <a:rPr lang="uk-UA" altLang="ru-RU" b="1" dirty="0"/>
            </a:br>
            <a:endParaRPr lang="ru-RU" dirty="0"/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BC51C1F2-DCA0-418A-B310-39E9DD75CA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287958"/>
              </p:ext>
            </p:extLst>
          </p:nvPr>
        </p:nvGraphicFramePr>
        <p:xfrm>
          <a:off x="128905" y="984740"/>
          <a:ext cx="11425360" cy="5690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hart" r:id="rId3" imgW="8229687" imgH="5848381" progId="MSGraph.Chart.8">
                  <p:embed followColorScheme="full"/>
                </p:oleObj>
              </mc:Choice>
              <mc:Fallback>
                <p:oleObj name="Chart" r:id="rId3" imgW="8229687" imgH="5848381" progId="MSGraph.Chart.8">
                  <p:embed followColorScheme="full"/>
                  <p:pic>
                    <p:nvPicPr>
                      <p:cNvPr id="23555" name="Object 4">
                        <a:extLst>
                          <a:ext uri="{FF2B5EF4-FFF2-40B4-BE49-F238E27FC236}">
                            <a16:creationId xmlns:a16="http://schemas.microsoft.com/office/drawing/2014/main" id="{6D0672F0-E69B-4EF8-94AE-66874D59F1E7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" y="984740"/>
                        <a:ext cx="11425360" cy="5690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>
            <a:extLst>
              <a:ext uri="{FF2B5EF4-FFF2-40B4-BE49-F238E27FC236}">
                <a16:creationId xmlns:a16="http://schemas.microsoft.com/office/drawing/2014/main" id="{6D12B181-D494-4D7E-9EB9-6DA24EF4D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0271" y="1266092"/>
            <a:ext cx="2138289" cy="369332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ru-RU" b="1" dirty="0"/>
              <a:t>Україна –67,0%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275267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207</Words>
  <Application>Microsoft Office PowerPoint</Application>
  <PresentationFormat>Широкоэкранный</PresentationFormat>
  <Paragraphs>25</Paragraphs>
  <Slides>17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Myriad Pro</vt:lpstr>
      <vt:lpstr>Тема Office</vt:lpstr>
      <vt:lpstr>Chart</vt:lpstr>
      <vt:lpstr>Вірусні гепатити: епідемічна ситуація, стан планової вакцинації від вірусного гепатиту В, забезпеченість вакциною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18</cp:revision>
  <cp:lastPrinted>2019-06-12T07:18:55Z</cp:lastPrinted>
  <dcterms:created xsi:type="dcterms:W3CDTF">2019-06-12T06:03:16Z</dcterms:created>
  <dcterms:modified xsi:type="dcterms:W3CDTF">2019-06-14T11:17:59Z</dcterms:modified>
</cp:coreProperties>
</file>